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7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8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9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1"/>
    <p:sldMasterId id="2147483889" r:id="rId2"/>
    <p:sldMasterId id="2147483955" r:id="rId3"/>
    <p:sldMasterId id="2147483967" r:id="rId4"/>
    <p:sldMasterId id="2147484002" r:id="rId5"/>
    <p:sldMasterId id="2147484031" r:id="rId6"/>
    <p:sldMasterId id="2147484043" r:id="rId7"/>
    <p:sldMasterId id="2147484061" r:id="rId8"/>
    <p:sldMasterId id="2147484091" r:id="rId9"/>
    <p:sldMasterId id="2147484109" r:id="rId10"/>
  </p:sldMasterIdLst>
  <p:notesMasterIdLst>
    <p:notesMasterId r:id="rId28"/>
  </p:notesMasterIdLst>
  <p:sldIdLst>
    <p:sldId id="267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9" r:id="rId19"/>
    <p:sldId id="263" r:id="rId20"/>
    <p:sldId id="264" r:id="rId21"/>
    <p:sldId id="270" r:id="rId22"/>
    <p:sldId id="268" r:id="rId23"/>
    <p:sldId id="265" r:id="rId24"/>
    <p:sldId id="271" r:id="rId25"/>
    <p:sldId id="266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4567D6-481D-4689-BE38-80179898EE21}">
          <p14:sldIdLst>
            <p14:sldId id="267"/>
            <p14:sldId id="256"/>
          </p14:sldIdLst>
        </p14:section>
        <p14:section name="Content" id="{98B75C9B-552E-42E5-84B3-76542F6442FC}">
          <p14:sldIdLst>
            <p14:sldId id="257"/>
          </p14:sldIdLst>
        </p14:section>
        <p14:section name="Defination" id="{955E2447-3016-45FF-894A-F48F37A2C64E}">
          <p14:sldIdLst>
            <p14:sldId id="258"/>
            <p14:sldId id="259"/>
          </p14:sldIdLst>
        </p14:section>
        <p14:section name="History" id="{DA9A0FC8-E921-4201-A95F-09C9584E3A28}">
          <p14:sldIdLst>
            <p14:sldId id="260"/>
          </p14:sldIdLst>
        </p14:section>
        <p14:section name="Types" id="{C4F57FAC-253B-4EC9-A775-5D24E4057FDC}">
          <p14:sldIdLst>
            <p14:sldId id="261"/>
          </p14:sldIdLst>
        </p14:section>
        <p14:section name="Current status" id="{75379C51-B9D7-47EB-A8FB-EFC8862F7AE0}">
          <p14:sldIdLst>
            <p14:sldId id="262"/>
            <p14:sldId id="269"/>
          </p14:sldIdLst>
        </p14:section>
        <p14:section name="Pros &amp; Cons." id="{8A84BF7D-029A-4BE0-99E4-EE6B285D4878}">
          <p14:sldIdLst>
            <p14:sldId id="263"/>
          </p14:sldIdLst>
        </p14:section>
        <p14:section name="Future" id="{8A04ED84-DC7A-4B2D-919D-FB55E3C030A6}">
          <p14:sldIdLst>
            <p14:sldId id="264"/>
            <p14:sldId id="270"/>
            <p14:sldId id="268"/>
          </p14:sldIdLst>
        </p14:section>
        <p14:section name="conclusion" id="{2DACF88B-98A7-41E7-A7AF-D305D207AB36}">
          <p14:sldIdLst>
            <p14:sldId id="265"/>
          </p14:sldIdLst>
        </p14:section>
        <p14:section name="Reference" id="{AE1F9E65-9A64-42D3-B17D-6FD2D02FD842}">
          <p14:sldIdLst>
            <p14:sldId id="271"/>
          </p14:sldIdLst>
        </p14:section>
        <p14:section name="The End!" id="{3D66388D-8CA9-4C0F-B3A0-8A54E7946D9D}">
          <p14:sldIdLst>
            <p14:sldId id="266"/>
          </p14:sldIdLst>
        </p14:section>
        <p14:section name="Query??" id="{9006A108-482B-4B88-B873-A5FEEF7F5571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Sheet1!$A$2:$A$51</cx:f>
        <cx:lvl ptCount="50">
          <cx:pt idx="0">2025</cx:pt>
          <cx:pt idx="1">2024</cx:pt>
          <cx:pt idx="2">2023</cx:pt>
          <cx:pt idx="3">2022</cx:pt>
          <cx:pt idx="4">2021</cx:pt>
          <cx:pt idx="5">2020</cx:pt>
          <cx:pt idx="6">2019</cx:pt>
          <cx:pt idx="7">2018</cx:pt>
          <cx:pt idx="8">2017</cx:pt>
          <cx:pt idx="9">2016</cx:pt>
        </cx:lvl>
      </cx:strDim>
      <cx:numDim type="val">
        <cx:f>Sheet1!$B$2:$B$51</cx:f>
        <cx:lvl ptCount="50" formatCode="General">
          <cx:pt idx="0">31236.919999999998</cx:pt>
          <cx:pt idx="1">23556.759999999998</cx:pt>
          <cx:pt idx="2">17284.189999999999</cx:pt>
          <cx:pt idx="3">11840.540000000001</cx:pt>
          <cx:pt idx="4">7714.1700000000001</cx:pt>
          <cx:pt idx="5">4886.3000000000002</cx:pt>
          <cx:pt idx="6">2867.54</cx:pt>
          <cx:pt idx="7">1622.4000000000001</cx:pt>
          <cx:pt idx="8">841.13</cx:pt>
          <cx:pt idx="9">357.69</cx:pt>
        </cx:lvl>
      </cx:numDim>
    </cx:data>
  </cx:chartData>
  <cx:chart>
    <cx:plotArea>
      <cx:plotAreaRegion>
        <cx:series layoutId="clusteredColumn" uniqueId="{E4AE440B-CC72-4381-965F-734967105AA7}">
          <cx:tx>
            <cx:txData>
              <cx:f>Sheet1!$B$1</cx:f>
              <cx:v>Revenue in million US Dollar</cx:v>
            </cx:txData>
          </cx:tx>
          <cx:dataLabels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751C927A-F122-4B00-874D-04506A43C3BA}">
          <cx:spPr>
            <a:ln>
              <a:noFill/>
            </a:ln>
          </cx:spPr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F3AE4-BD69-4CA9-8B4A-6E92DA4C87F6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55381-E3AA-4369-ADBF-E80F10D20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45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2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931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234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B528-BE09-4AB9-96D3-7CED7B7F7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FCA2C-B528-4D48-9920-DBCD2E9E6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705B7-6198-4017-8F14-582960B7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AE90C-EDAE-49A2-97D9-6D36BA15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9A7C8-6C04-4D2D-AB25-FBDDBED8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539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CBE4-0D8B-497A-B253-18ADE55D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814A-C06E-4F1D-A387-5FA5111D2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B2B76-0AC0-4D01-AE52-6C70FD74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A224-0953-421B-9850-29B07348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EA7C5-173B-4BA2-A9E1-7DCBE04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64278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1538-EDA3-4CF4-BC2B-B23418AB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982DE-EEB4-424C-8993-589ED9A2C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FBC3-B26F-447D-8FF6-9281A2AB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1FB0-C6FC-4C6E-831C-A0A96A7B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693FB-B942-4A4E-B962-5026CF0E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161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1646-22CA-4788-B640-F561AD9F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36A0A-0F2A-4709-9C0A-43FE9A407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1DEBC-E28E-4D3E-BE5B-7FAFD4A50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6297D-7CB7-467D-B062-A3B7644C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A9D6C-FFE6-4309-9A81-11BE0044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C11F5-9F53-4C4D-9E9B-4B7BC6DF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043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F269-7F38-4F4F-8C46-9CB12625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9482A-EEAE-4B37-BA70-5D938CFD2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FE72D-90CC-4F46-89AB-E86A3B633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52856-F33C-498B-B5D9-CBAC98B1C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1C928-DD7C-4229-B8AB-B5F592943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FC2F0-D8FB-4180-94C1-565FD65C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714783-7B3E-41D1-822F-88C1F7CBF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01094-F3E2-4FF3-B7B6-360DA539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972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A78E-FDD1-4A62-84C8-97B1E649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51D66-8A0F-4A3C-A8FC-7E995F8D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90928-63BB-46FC-B543-6BF429E7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EEE3D-FD4E-46A0-B541-0FC016AE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1457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0B1BF-4AFB-4D2A-B8A6-974F6137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AE9D2-A23E-4A7B-A60B-C6B0B1AD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A5E4C-E666-4528-9DF3-4606AD89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7217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7E87-6D5B-4DFC-9A98-771EB7EA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11C6-02DC-4076-A6D2-A56A2396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25B5A-9619-4421-831B-EA0112E2D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7DC49-1A10-43F3-9225-0D506379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935B9-412D-4E5C-B9F5-CE6832A7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2011E-5EA2-432C-9184-F5778853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9276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B325-2F4B-45DF-9CF8-1F621171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46776-D64D-4213-9CD4-4AD3176F7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2E6FC-97E5-4BCF-9924-149EA009F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98287-7F7A-4600-BAD6-DD12F32A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D32E6-CEA1-4A51-8B2C-322B96DE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3D4D8-1A70-4FB8-9A6E-EBE64779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1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239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CF3F-24E3-467B-A791-6F477A0C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8C95C-A61C-4D0F-AC49-16D06DA6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57E14-1443-4270-9574-BE0D678DD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9E67D-C9B7-43CB-B181-B24D4946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75E1-9AC0-4883-AA4B-BE4D876B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208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28AAE-04CF-4445-AC48-A8CF53E18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18813-8C35-4924-B556-8BFE55862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84983-1CA8-4850-878B-3DD939B9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0A46-A081-4E00-A89F-38926346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A735E-3B27-40E2-B11F-D6AFDFE1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085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27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1009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16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956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828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93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183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96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73332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541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5913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2667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1652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02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4500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211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2581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3687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93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6242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3289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55568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82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79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3483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4868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4091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30090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362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42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78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01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8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12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3F3A-F160-4558-B4A5-13FD8C187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EB809-AF92-4DA8-897A-838488153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9253-9844-4A28-A967-BDF2289B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05155-91CE-4B45-A0DF-C6BE81BE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D42C-F1D2-4650-BAA2-9F52EDAB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06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698D-E9F7-46B0-8C4F-C58B3BC9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D69A-0FFB-4976-AB5B-3011FDBC7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A4CD5-A5E2-4A31-82B9-DC5256F5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53DDE-2B3A-4D43-8891-C2D41CAF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92C3B-FD78-4F8D-9F9E-16E4FBE9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1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A623-9E7D-481C-9888-CCA8AAA6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CDDDD-D6E7-4F34-A45F-52031716B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C15F1-5183-414F-AFBD-6061C66A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16C46-D6BB-4A26-AD53-45BC69CA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EB249-FF6B-41FD-9CDF-151FCD3F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6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089B-020A-46CF-94D9-5ABEC471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43B4C-D6CE-4D45-87F3-661F12FF2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5A2A2-1333-46C1-9209-FFDA8B49A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AB302-D0BC-4B6F-8088-A3F7929D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37BE3-C356-487A-AF03-CA278BEB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3203B-92F9-4067-891A-39977F34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05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C64B-D56F-41EC-8146-C5B01EB3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2D286-186B-4AE7-8A0B-682FF9A8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2F4D8-ACA9-4F56-93B6-DD796076B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7EA2A-977D-41B5-AF5D-BDDF94D8A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CDB4A9-337D-429C-A580-DEA69E53F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25D4E-A809-42CE-8102-975F411E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F1826-27EB-4396-8EF0-CDDF3AED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D5C12-FA86-4B78-B7DA-CF7AB63B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42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2D2D-DB23-47E8-B9F8-BBD419F3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86008-DEEC-4ECB-996B-F2E34F72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9133D-39CA-4C17-8BE3-A490F59E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B50EC-5754-40C6-80C9-06C3592D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02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363B1-7A4F-44C6-B37D-2270FA41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55CA6-9D3C-4F10-8FEC-D2AF5C6E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81FEC-5576-498C-A95F-8EFA06C9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271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EDDFB-6475-4143-B199-88F47B653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0C85-F7D9-40C9-8AFB-974D20BF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9C214-2B47-476F-A0B3-0338B094A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6DDB2-D62B-4319-A71F-12706DC36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0F72A-884F-4B51-821B-D9037B62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5934A-285C-4323-A64E-231DCA82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64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0FBA-7B84-4EAF-AAE6-6C92E400B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0ADBD3-194B-46A8-B073-AF6987626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368BD-7E31-48B2-956A-349926277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321B2-3CB6-47F8-BE38-6ADBAE54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7054A-C072-4245-AC73-95FF48F73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17087-F779-448B-B0CE-A588AD50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77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2E73-B54B-40D8-A02C-4427E165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44DC9-DE7A-4161-A0BE-59751AC62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21C71-5B4D-45DF-8FA2-C38AAC82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EC53C-8860-42F4-ACD8-8723CCE3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F9AAF-74DA-4F1A-A7FB-4DD50F25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88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6EB6B-3102-4EBD-BA31-22084A4FB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FF309-96DC-408A-91D4-BF46B0BC4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36DE8-44EB-44F5-9F61-5D190E23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E0706-33E1-4F34-9262-6C94F49D8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9F512-D83D-4832-B2C1-B99D07B7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86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3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100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213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0203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45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07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025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23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9568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654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62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6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566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68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08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476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60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39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801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50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95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12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6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679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535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62730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666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881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882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040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668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509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386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054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34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47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067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359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2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830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46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31153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186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30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156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8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523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909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461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373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185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29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8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846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2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938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34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479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245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948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31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12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758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02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31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16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51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98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9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880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752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6075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66235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1064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32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857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0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3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FB0090-034F-4422-A1F8-ED583DC3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C49E2-FE00-46FE-B164-36978C8D4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9C17C-CCC0-41D2-9938-8F627C0EB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5CAF3-263B-4F4C-8C4E-818B685A1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D4AF6-90A7-441C-8108-5302672F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449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27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59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02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  <p:sldLayoutId id="2147484057" r:id="rId14"/>
    <p:sldLayoutId id="2147484058" r:id="rId15"/>
    <p:sldLayoutId id="2147484059" r:id="rId16"/>
    <p:sldLayoutId id="214748406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DB2E76-75CF-4731-B667-2A926A589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BBF1A-7C52-4A15-9372-F828D032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91126-56FB-469B-A0C8-17E22E10F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A1E72-E832-4CB3-8FFB-F31BC685D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749CF-752E-47D8-97CA-F5A72A164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0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97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4" r:id="rId13"/>
    <p:sldLayoutId id="2147484105" r:id="rId14"/>
    <p:sldLayoutId id="2147484106" r:id="rId15"/>
    <p:sldLayoutId id="2147484107" r:id="rId16"/>
    <p:sldLayoutId id="21474841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0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en.wilibooks.org/wiki/Computer_Science:Artificial_Intelligence" TargetMode="External"/><Relationship Id="rId7" Type="http://schemas.openxmlformats.org/officeDocument/2006/relationships/hyperlink" Target="http://www.slideshare.com:AI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5.xml"/><Relationship Id="rId6" Type="http://schemas.openxmlformats.org/officeDocument/2006/relationships/hyperlink" Target="http://www.library.thinkquest.org/" TargetMode="External"/><Relationship Id="rId5" Type="http://schemas.openxmlformats.org/officeDocument/2006/relationships/hyperlink" Target="http://www.google.co.in/" TargetMode="External"/><Relationship Id="rId4" Type="http://schemas.openxmlformats.org/officeDocument/2006/relationships/hyperlink" Target="http://www.howstuffworks.com/artificialintelligen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rcem_logo">
            <a:extLst>
              <a:ext uri="{FF2B5EF4-FFF2-40B4-BE49-F238E27FC236}">
                <a16:creationId xmlns:a16="http://schemas.microsoft.com/office/drawing/2014/main" id="{6D683835-889D-48EB-B714-BD65812A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706" y="1897811"/>
            <a:ext cx="2343649" cy="234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5EE406-DF07-40AD-B29F-5A1E6C0C7158}"/>
              </a:ext>
            </a:extLst>
          </p:cNvPr>
          <p:cNvSpPr/>
          <p:nvPr/>
        </p:nvSpPr>
        <p:spPr>
          <a:xfrm>
            <a:off x="434094" y="4548715"/>
            <a:ext cx="105195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Topic:- Introduction To Artificial Intelligence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A904C-90C1-4F12-B4FD-C861ABA04CF9}"/>
              </a:ext>
            </a:extLst>
          </p:cNvPr>
          <p:cNvSpPr/>
          <p:nvPr/>
        </p:nvSpPr>
        <p:spPr>
          <a:xfrm>
            <a:off x="631695" y="5328722"/>
            <a:ext cx="71063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Presented By:- Kishan Kumar Rai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8212-8CE8-4E7B-A5D2-D493DBAD527B}"/>
              </a:ext>
            </a:extLst>
          </p:cNvPr>
          <p:cNvSpPr/>
          <p:nvPr/>
        </p:nvSpPr>
        <p:spPr>
          <a:xfrm>
            <a:off x="682371" y="92374"/>
            <a:ext cx="108272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Shri Ram College of Engineering and Management</a:t>
            </a:r>
            <a:endParaRPr lang="en-IN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FE66A-9EC6-4E38-BA45-0034EB2DD20F}"/>
              </a:ext>
            </a:extLst>
          </p:cNvPr>
          <p:cNvSpPr/>
          <p:nvPr/>
        </p:nvSpPr>
        <p:spPr>
          <a:xfrm>
            <a:off x="1719301" y="821392"/>
            <a:ext cx="86974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Department of Computer Science and Engineering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F70560-9CF1-4DAC-B8FF-01229547F9C4}"/>
              </a:ext>
            </a:extLst>
          </p:cNvPr>
          <p:cNvSpPr/>
          <p:nvPr/>
        </p:nvSpPr>
        <p:spPr>
          <a:xfrm>
            <a:off x="631695" y="5996185"/>
            <a:ext cx="34415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Semester:- </a:t>
            </a:r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r>
              <a:rPr lang="en-US" sz="4400" b="1" cap="none" spc="0" baseline="30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</a:t>
            </a:r>
            <a:endParaRPr lang="en-IN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8597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F29AF8-C26E-4EA6-99A9-DFF9C39A58B6}"/>
              </a:ext>
            </a:extLst>
          </p:cNvPr>
          <p:cNvSpPr/>
          <p:nvPr/>
        </p:nvSpPr>
        <p:spPr>
          <a:xfrm>
            <a:off x="3630968" y="363984"/>
            <a:ext cx="4145872" cy="17755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Pros and Cons of AI</a:t>
            </a:r>
            <a:endParaRPr lang="en-IN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52BBC-B795-455D-81A0-5CD03868FF15}"/>
              </a:ext>
            </a:extLst>
          </p:cNvPr>
          <p:cNvSpPr txBox="1"/>
          <p:nvPr/>
        </p:nvSpPr>
        <p:spPr>
          <a:xfrm>
            <a:off x="239698" y="2467991"/>
            <a:ext cx="56077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7030A0"/>
                </a:solidFill>
              </a:rPr>
              <a:t>PROS:-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Precision and Accuracy</a:t>
            </a:r>
            <a:r>
              <a:rPr lang="en-IN" b="1" dirty="0">
                <a:solidFill>
                  <a:srgbClr val="7030A0"/>
                </a:solidFill>
              </a:rPr>
              <a:t>.</a:t>
            </a:r>
          </a:p>
          <a:p>
            <a:endParaRPr lang="en-IN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rgbClr val="7030A0"/>
                </a:solidFill>
              </a:rPr>
              <a:t>Space Exploration.</a:t>
            </a:r>
          </a:p>
          <a:p>
            <a:endParaRPr lang="en-IN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rgbClr val="7030A0"/>
                </a:solidFill>
              </a:rPr>
              <a:t>Used for Mining Process.</a:t>
            </a:r>
          </a:p>
          <a:p>
            <a:endParaRPr lang="en-IN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rgbClr val="7030A0"/>
                </a:solidFill>
              </a:rPr>
              <a:t>Fraud Detection.</a:t>
            </a:r>
          </a:p>
          <a:p>
            <a:endParaRPr lang="en-IN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rgbClr val="7030A0"/>
                </a:solidFill>
              </a:rPr>
              <a:t>Robotic Pet and Robotic Radio Surgery.</a:t>
            </a:r>
          </a:p>
          <a:p>
            <a:endParaRPr lang="en-IN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rgbClr val="7030A0"/>
                </a:solidFill>
              </a:rPr>
              <a:t>Diagnosis and Treatment</a:t>
            </a:r>
            <a:r>
              <a:rPr lang="en-IN" dirty="0">
                <a:solidFill>
                  <a:srgbClr val="7030A0"/>
                </a:solidFill>
              </a:rPr>
              <a:t>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C9328-66EA-4A10-9B4B-7AEA0A1E8587}"/>
              </a:ext>
            </a:extLst>
          </p:cNvPr>
          <p:cNvSpPr txBox="1"/>
          <p:nvPr/>
        </p:nvSpPr>
        <p:spPr>
          <a:xfrm>
            <a:off x="7503109" y="2467991"/>
            <a:ext cx="5477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7030A0"/>
                </a:solidFill>
              </a:rPr>
              <a:t>CONS:-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Lack of the human touch.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Lack of the creative mind.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Lack of the common sense.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Unemployment.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Abilities of humans may diminish.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</a:rPr>
              <a:t>Over dependency of humans on machine</a:t>
            </a:r>
            <a:r>
              <a:rPr lang="en-US" b="1" dirty="0"/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723460-A851-4A85-B8C2-A15D393C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787" y="2257148"/>
            <a:ext cx="3593592" cy="29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BDAD35-465A-4749-B106-75F357DAE05F}"/>
              </a:ext>
            </a:extLst>
          </p:cNvPr>
          <p:cNvSpPr/>
          <p:nvPr/>
        </p:nvSpPr>
        <p:spPr>
          <a:xfrm>
            <a:off x="3291186" y="241890"/>
            <a:ext cx="4881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FUTURE OF A.I.</a:t>
            </a:r>
            <a:endParaRPr lang="en-I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1A51A-5602-4E3B-B74E-AED300E9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64" y="2069091"/>
            <a:ext cx="4363179" cy="2850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3958B-ECD1-40DD-A483-1431D27F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05" y="1212358"/>
            <a:ext cx="3047081" cy="17134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17D45A-8141-41EE-82B2-919F79E2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135" y="3655566"/>
            <a:ext cx="2760759" cy="2691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165C83-A6F2-4347-9C0C-217C03F0F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05" y="3523510"/>
            <a:ext cx="2929535" cy="2761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78D9EA-9510-458D-B6FE-6CC4EC77A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135" y="703555"/>
            <a:ext cx="2760759" cy="2501311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EBB599-8C18-4EBB-ADA8-B6C82ABCA6EB}"/>
              </a:ext>
            </a:extLst>
          </p:cNvPr>
          <p:cNvSpPr/>
          <p:nvPr/>
        </p:nvSpPr>
        <p:spPr>
          <a:xfrm>
            <a:off x="1193967" y="2925825"/>
            <a:ext cx="1229637" cy="27904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Military bots</a:t>
            </a:r>
            <a:endParaRPr lang="en-IN" sz="1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5BD676-915F-4EF2-9B4A-DECAD9D490EF}"/>
              </a:ext>
            </a:extLst>
          </p:cNvPr>
          <p:cNvSpPr/>
          <p:nvPr/>
        </p:nvSpPr>
        <p:spPr>
          <a:xfrm>
            <a:off x="1087434" y="6285390"/>
            <a:ext cx="1136342" cy="21288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Healthcare</a:t>
            </a:r>
            <a:endParaRPr lang="en-IN" sz="1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B834EEB-DF5A-4DC2-BD64-82BBE0A8C4EE}"/>
              </a:ext>
            </a:extLst>
          </p:cNvPr>
          <p:cNvSpPr/>
          <p:nvPr/>
        </p:nvSpPr>
        <p:spPr>
          <a:xfrm>
            <a:off x="5513034" y="5001550"/>
            <a:ext cx="1491448" cy="29296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Self driving cars</a:t>
            </a:r>
            <a:endParaRPr lang="en-IN" sz="1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516C6F-37C7-40FD-981F-4B5F30D47567}"/>
              </a:ext>
            </a:extLst>
          </p:cNvPr>
          <p:cNvSpPr/>
          <p:nvPr/>
        </p:nvSpPr>
        <p:spPr>
          <a:xfrm>
            <a:off x="9981588" y="3212529"/>
            <a:ext cx="1171852" cy="2396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Office work</a:t>
            </a:r>
            <a:endParaRPr lang="en-IN" sz="1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38E104A-B60B-4216-88E3-87C3112B9F69}"/>
              </a:ext>
            </a:extLst>
          </p:cNvPr>
          <p:cNvSpPr/>
          <p:nvPr/>
        </p:nvSpPr>
        <p:spPr>
          <a:xfrm>
            <a:off x="9981588" y="6365109"/>
            <a:ext cx="1376039" cy="29296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Smart homes</a:t>
            </a:r>
            <a:endParaRPr lang="en-IN" sz="1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5E6AF84-6402-4E9D-A18C-49C528E2E85A}"/>
              </a:ext>
            </a:extLst>
          </p:cNvPr>
          <p:cNvSpPr/>
          <p:nvPr/>
        </p:nvSpPr>
        <p:spPr>
          <a:xfrm>
            <a:off x="5769204" y="5821569"/>
            <a:ext cx="942676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321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100000">
              <a:schemeClr val="accent2">
                <a:lumMod val="60000"/>
                <a:lumOff val="40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CA866-E37E-40EA-AB28-05FA7130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230"/>
            <a:ext cx="6146276" cy="3797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95B348-1C05-4445-A2CD-4ECBB6BB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76" y="0"/>
            <a:ext cx="6045724" cy="3627434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470FC902-4E82-4455-92A3-392F173B5DF1}"/>
              </a:ext>
            </a:extLst>
          </p:cNvPr>
          <p:cNvSpPr/>
          <p:nvPr/>
        </p:nvSpPr>
        <p:spPr>
          <a:xfrm>
            <a:off x="678730" y="593889"/>
            <a:ext cx="4251489" cy="1838226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What</a:t>
            </a:r>
            <a:r>
              <a:rPr lang="en-IN" b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rgbClr val="FF0000"/>
                </a:solidFill>
              </a:rPr>
              <a:t>about BANKS?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59BAA-DE27-488E-949D-66734FEC50DB}"/>
              </a:ext>
            </a:extLst>
          </p:cNvPr>
          <p:cNvSpPr txBox="1"/>
          <p:nvPr/>
        </p:nvSpPr>
        <p:spPr>
          <a:xfrm>
            <a:off x="6380117" y="4291082"/>
            <a:ext cx="5737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The banks will have chat bots.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The banks will have well proved security system using bots armed.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Using AI in banks, it improves the security that work also on facial/voice recognition system.</a:t>
            </a:r>
          </a:p>
        </p:txBody>
      </p:sp>
    </p:spTree>
    <p:extLst>
      <p:ext uri="{BB962C8B-B14F-4D97-AF65-F5344CB8AC3E}">
        <p14:creationId xmlns:p14="http://schemas.microsoft.com/office/powerpoint/2010/main" val="405284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CB020904-CEF1-4DD7-A1EC-3142B73AF58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06562796"/>
                  </p:ext>
                </p:extLst>
              </p:nvPr>
            </p:nvGraphicFramePr>
            <p:xfrm>
              <a:off x="1003178" y="834501"/>
              <a:ext cx="10156053" cy="568170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CB020904-CEF1-4DD7-A1EC-3142B73AF5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78" y="834501"/>
                <a:ext cx="10156053" cy="568170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D3458F-A4A4-4866-9E2B-CC52EE0B2654}"/>
              </a:ext>
            </a:extLst>
          </p:cNvPr>
          <p:cNvSpPr/>
          <p:nvPr/>
        </p:nvSpPr>
        <p:spPr>
          <a:xfrm>
            <a:off x="2476871" y="204186"/>
            <a:ext cx="6942338" cy="6303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Revenues from the artificial intelligence for enterprise applications market worldwide, from 2016 to 2025 (in million U.S. dollars).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1234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4747-FF76-416E-AB38-305654A2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6435"/>
            <a:ext cx="2673443" cy="2421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EDD07-8BCD-41A7-9F5F-F8B6FCB23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988" y="1148762"/>
            <a:ext cx="3918012" cy="17726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FC750B-3897-46ED-A370-6C01DA19FD54}"/>
              </a:ext>
            </a:extLst>
          </p:cNvPr>
          <p:cNvSpPr/>
          <p:nvPr/>
        </p:nvSpPr>
        <p:spPr>
          <a:xfrm>
            <a:off x="3228714" y="0"/>
            <a:ext cx="47580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B90591-77CD-4532-91CA-A40521F35D94}"/>
              </a:ext>
            </a:extLst>
          </p:cNvPr>
          <p:cNvSpPr txBox="1"/>
          <p:nvPr/>
        </p:nvSpPr>
        <p:spPr>
          <a:xfrm>
            <a:off x="611080" y="1424258"/>
            <a:ext cx="737566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Finally we can say that AI is the intelligence of the machine in the branch of computer science that aims to create it.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John McCarthy who coined the term “Science and Engineering are making the Intelligent Machines”.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Games with no AI?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Not possible!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Every game with computer controlled characters/opponents uses some source of AI.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9250A-6E1D-4C8E-A5DD-767B5E7CE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823" y="4838352"/>
            <a:ext cx="6667177" cy="20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6A7E2F-A9D8-4B3F-A0BE-69EDE711BEED}"/>
              </a:ext>
            </a:extLst>
          </p:cNvPr>
          <p:cNvSpPr/>
          <p:nvPr/>
        </p:nvSpPr>
        <p:spPr>
          <a:xfrm>
            <a:off x="942975" y="257175"/>
            <a:ext cx="3238500" cy="74295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highlight>
                  <a:srgbClr val="00FF00"/>
                </a:highlight>
              </a:rPr>
              <a:t>REFERENCES:--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1F3A1-5723-43A9-B983-5E29BEE308E8}"/>
              </a:ext>
            </a:extLst>
          </p:cNvPr>
          <p:cNvSpPr txBox="1"/>
          <p:nvPr/>
        </p:nvSpPr>
        <p:spPr>
          <a:xfrm>
            <a:off x="1464816" y="1624614"/>
            <a:ext cx="100140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http://en.wilibooks.org/wiki/Computer_Science:Artificial_Intelligence</a:t>
            </a:r>
            <a:endParaRPr lang="en-IN" b="1" dirty="0"/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http://www.howstuffworks.com/artificialintelligence</a:t>
            </a:r>
            <a:endParaRPr lang="en-IN" b="1" dirty="0"/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http://www.google.co.in</a:t>
            </a:r>
            <a:endParaRPr lang="en-IN" b="1" dirty="0"/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http://www.library.thinkquest.org</a:t>
            </a:r>
            <a:endParaRPr lang="en-IN" b="1" dirty="0"/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http://www.slideshare.com:AI</a:t>
            </a:r>
            <a:endParaRPr lang="en-IN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840D0-83FF-4FC8-99AE-3186A97C6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012989" y="4503197"/>
            <a:ext cx="2179011" cy="235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7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087BF-7898-42F1-9AB0-C1350992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27" y="520387"/>
            <a:ext cx="6457950" cy="4305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D08A82-5E51-4B29-8933-666D3B04BC5A}"/>
              </a:ext>
            </a:extLst>
          </p:cNvPr>
          <p:cNvSpPr/>
          <p:nvPr/>
        </p:nvSpPr>
        <p:spPr>
          <a:xfrm>
            <a:off x="3678757" y="5003965"/>
            <a:ext cx="4082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335A7-8742-4628-8F1F-46E8B2C1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613" y="4825687"/>
            <a:ext cx="1724387" cy="203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2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EA68A72F-2519-481D-959E-0FFA02DB851E}"/>
              </a:ext>
            </a:extLst>
          </p:cNvPr>
          <p:cNvSpPr/>
          <p:nvPr/>
        </p:nvSpPr>
        <p:spPr>
          <a:xfrm>
            <a:off x="9005116" y="2153250"/>
            <a:ext cx="1606856" cy="1349407"/>
          </a:xfrm>
          <a:prstGeom prst="cub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ANY QUERY ??</a:t>
            </a:r>
            <a:endParaRPr lang="en-IN" sz="24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10DA6B-2DA1-4084-9E2D-5729FA535659}"/>
              </a:ext>
            </a:extLst>
          </p:cNvPr>
          <p:cNvSpPr txBox="1"/>
          <p:nvPr/>
        </p:nvSpPr>
        <p:spPr>
          <a:xfrm>
            <a:off x="2843814" y="5547480"/>
            <a:ext cx="9765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ARTIFICIAL INTELLIGENCE</a:t>
            </a:r>
            <a:endParaRPr lang="en-IN" sz="6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8248D-CC52-488E-95D9-6A847D59D178}"/>
              </a:ext>
            </a:extLst>
          </p:cNvPr>
          <p:cNvSpPr txBox="1"/>
          <p:nvPr/>
        </p:nvSpPr>
        <p:spPr>
          <a:xfrm>
            <a:off x="257452" y="60482"/>
            <a:ext cx="83006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INTRODUCTION TO</a:t>
            </a:r>
            <a:endParaRPr lang="en-IN" sz="6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F3F85-4884-4079-A805-9A89C7D7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63" y="1310520"/>
            <a:ext cx="7038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8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79BB54-CA0D-4249-B151-F35816FF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7" y="139123"/>
            <a:ext cx="9905998" cy="147857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contents:-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5DA282-AA9E-4C24-AD6C-FB4DED961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7" y="1617693"/>
            <a:ext cx="9905999" cy="377993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Defination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of AI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Early History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Types of AI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Current status of AI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Pros and Cons of AI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Future of AI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Conclusion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E0166-160A-47F0-AA88-F92C6C13B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888" y="1306482"/>
            <a:ext cx="6559258" cy="45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71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4B4F42-5B9D-4759-9F84-01A9BADD9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221" y="142043"/>
            <a:ext cx="4062810" cy="721710"/>
          </a:xfrm>
        </p:spPr>
        <p:txBody>
          <a:bodyPr/>
          <a:lstStyle/>
          <a:p>
            <a:r>
              <a:rPr lang="en-US" sz="3600" b="1" dirty="0">
                <a:solidFill>
                  <a:schemeClr val="accent2"/>
                </a:solidFill>
              </a:rPr>
              <a:t>DEFINATION OF AI</a:t>
            </a:r>
            <a:endParaRPr lang="en-IN" sz="3600" b="1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54DC3-46CB-4B69-97F0-BE3798B93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609" y="863753"/>
            <a:ext cx="6953352" cy="5648020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The study of computer systems that attempts to model and apply the intelligence of the human mind.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The capability of a machine to imitate intelligent human behavior.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A branch of a computer science dealing with the simulation of intelligent behavior in computer.</a:t>
            </a:r>
          </a:p>
          <a:p>
            <a:pPr algn="l"/>
            <a:endParaRPr lang="en-US" b="1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/>
              <a:t>Some of the activities computers with AI are designed for include: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dirty="0"/>
              <a:t>Speech recognition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dirty="0"/>
              <a:t>Learning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dirty="0"/>
              <a:t>Planning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dirty="0"/>
              <a:t>Problem solving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068BF-9570-44BB-9CE8-515E6DCC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545" y="1281000"/>
            <a:ext cx="3172490" cy="28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4650C-589E-41CF-9F35-ADD85E0D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94814-B443-445E-A5B2-9E2D3DD2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24" y="2867487"/>
            <a:ext cx="3447498" cy="3400148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4DEEB03-E235-486C-B321-024ABB5BC650}"/>
              </a:ext>
            </a:extLst>
          </p:cNvPr>
          <p:cNvSpPr/>
          <p:nvPr/>
        </p:nvSpPr>
        <p:spPr>
          <a:xfrm>
            <a:off x="3648722" y="3835153"/>
            <a:ext cx="923278" cy="51490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641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AB27AFC3-FBE7-4D4C-B47D-C9F0571CEF34}"/>
              </a:ext>
            </a:extLst>
          </p:cNvPr>
          <p:cNvSpPr/>
          <p:nvPr/>
        </p:nvSpPr>
        <p:spPr>
          <a:xfrm>
            <a:off x="1526959" y="-37302"/>
            <a:ext cx="6693763" cy="106532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Early History</a:t>
            </a:r>
            <a:endParaRPr lang="en-IN" sz="5400" b="1" dirty="0">
              <a:solidFill>
                <a:srgbClr val="FF0000"/>
              </a:solidFill>
            </a:endParaRPr>
          </a:p>
        </p:txBody>
      </p:sp>
      <p:sp>
        <p:nvSpPr>
          <p:cNvPr id="10" name="Wave 9">
            <a:extLst>
              <a:ext uri="{FF2B5EF4-FFF2-40B4-BE49-F238E27FC236}">
                <a16:creationId xmlns:a16="http://schemas.microsoft.com/office/drawing/2014/main" id="{12381608-1483-456C-A63A-826B305FC915}"/>
              </a:ext>
            </a:extLst>
          </p:cNvPr>
          <p:cNvSpPr/>
          <p:nvPr/>
        </p:nvSpPr>
        <p:spPr>
          <a:xfrm>
            <a:off x="1779961" y="1291792"/>
            <a:ext cx="1806597" cy="639192"/>
          </a:xfrm>
          <a:prstGeom prst="wave">
            <a:avLst>
              <a:gd name="adj1" fmla="val 12500"/>
              <a:gd name="adj2" fmla="val 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1940’s</a:t>
            </a:r>
            <a:endParaRPr lang="en-IN" dirty="0"/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E525C7E0-8987-48A0-9C03-0C9928190822}"/>
              </a:ext>
            </a:extLst>
          </p:cNvPr>
          <p:cNvSpPr/>
          <p:nvPr/>
        </p:nvSpPr>
        <p:spPr>
          <a:xfrm>
            <a:off x="1731138" y="1916720"/>
            <a:ext cx="1806597" cy="639192"/>
          </a:xfrm>
          <a:prstGeom prst="wave">
            <a:avLst>
              <a:gd name="adj1" fmla="val 12500"/>
              <a:gd name="adj2" fmla="val 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1950’s</a:t>
            </a:r>
            <a:endParaRPr lang="en-IN" dirty="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AC6D135D-A5E3-41A4-85A9-F4A54D842835}"/>
              </a:ext>
            </a:extLst>
          </p:cNvPr>
          <p:cNvSpPr/>
          <p:nvPr/>
        </p:nvSpPr>
        <p:spPr>
          <a:xfrm>
            <a:off x="1717830" y="2532526"/>
            <a:ext cx="1806597" cy="658059"/>
          </a:xfrm>
          <a:prstGeom prst="wave">
            <a:avLst>
              <a:gd name="adj1" fmla="val 12500"/>
              <a:gd name="adj2" fmla="val -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 1950’s</a:t>
            </a:r>
            <a:endParaRPr lang="en-IN" dirty="0"/>
          </a:p>
        </p:txBody>
      </p:sp>
      <p:sp>
        <p:nvSpPr>
          <p:cNvPr id="13" name="Wave 12">
            <a:extLst>
              <a:ext uri="{FF2B5EF4-FFF2-40B4-BE49-F238E27FC236}">
                <a16:creationId xmlns:a16="http://schemas.microsoft.com/office/drawing/2014/main" id="{F70ED4AD-D572-43A5-8923-2EEDB45B7D8B}"/>
              </a:ext>
            </a:extLst>
          </p:cNvPr>
          <p:cNvSpPr/>
          <p:nvPr/>
        </p:nvSpPr>
        <p:spPr>
          <a:xfrm>
            <a:off x="1708948" y="3132520"/>
            <a:ext cx="1775534" cy="668617"/>
          </a:xfrm>
          <a:prstGeom prst="wave">
            <a:avLst>
              <a:gd name="adj1" fmla="val 12500"/>
              <a:gd name="adj2" fmla="val -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1958</a:t>
            </a:r>
            <a:endParaRPr lang="en-IN" dirty="0"/>
          </a:p>
        </p:txBody>
      </p:sp>
      <p:sp>
        <p:nvSpPr>
          <p:cNvPr id="14" name="Wave 13">
            <a:extLst>
              <a:ext uri="{FF2B5EF4-FFF2-40B4-BE49-F238E27FC236}">
                <a16:creationId xmlns:a16="http://schemas.microsoft.com/office/drawing/2014/main" id="{BE3C19FB-FB3E-42FD-9D6C-4A45E51B4C03}"/>
              </a:ext>
            </a:extLst>
          </p:cNvPr>
          <p:cNvSpPr/>
          <p:nvPr/>
        </p:nvSpPr>
        <p:spPr>
          <a:xfrm>
            <a:off x="1686754" y="3765319"/>
            <a:ext cx="1806597" cy="663607"/>
          </a:xfrm>
          <a:prstGeom prst="wave">
            <a:avLst>
              <a:gd name="adj1" fmla="val 12500"/>
              <a:gd name="adj2" fmla="val -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 1960’s</a:t>
            </a:r>
            <a:endParaRPr lang="en-IN" dirty="0"/>
          </a:p>
        </p:txBody>
      </p:sp>
      <p:sp>
        <p:nvSpPr>
          <p:cNvPr id="15" name="Wave 14">
            <a:extLst>
              <a:ext uri="{FF2B5EF4-FFF2-40B4-BE49-F238E27FC236}">
                <a16:creationId xmlns:a16="http://schemas.microsoft.com/office/drawing/2014/main" id="{6DB2DE5D-ACB1-4368-A126-3760B6EDA7D6}"/>
              </a:ext>
            </a:extLst>
          </p:cNvPr>
          <p:cNvSpPr/>
          <p:nvPr/>
        </p:nvSpPr>
        <p:spPr>
          <a:xfrm>
            <a:off x="1708947" y="4382872"/>
            <a:ext cx="1775534" cy="601464"/>
          </a:xfrm>
          <a:prstGeom prst="wave">
            <a:avLst>
              <a:gd name="adj1" fmla="val 12500"/>
              <a:gd name="adj2" fmla="val 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 1960’s</a:t>
            </a:r>
            <a:endParaRPr lang="en-IN" dirty="0"/>
          </a:p>
        </p:txBody>
      </p:sp>
      <p:sp>
        <p:nvSpPr>
          <p:cNvPr id="16" name="Wave 15">
            <a:extLst>
              <a:ext uri="{FF2B5EF4-FFF2-40B4-BE49-F238E27FC236}">
                <a16:creationId xmlns:a16="http://schemas.microsoft.com/office/drawing/2014/main" id="{5C5664FD-B765-45C0-BD96-052BAA04AFDB}"/>
              </a:ext>
            </a:extLst>
          </p:cNvPr>
          <p:cNvSpPr/>
          <p:nvPr/>
        </p:nvSpPr>
        <p:spPr>
          <a:xfrm>
            <a:off x="1708947" y="4942950"/>
            <a:ext cx="1775534" cy="634752"/>
          </a:xfrm>
          <a:prstGeom prst="wave">
            <a:avLst>
              <a:gd name="adj1" fmla="val 12500"/>
              <a:gd name="adj2" fmla="val 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 1970’s</a:t>
            </a:r>
            <a:endParaRPr lang="en-IN" dirty="0"/>
          </a:p>
        </p:txBody>
      </p:sp>
      <p:sp>
        <p:nvSpPr>
          <p:cNvPr id="17" name="Wave 16">
            <a:extLst>
              <a:ext uri="{FF2B5EF4-FFF2-40B4-BE49-F238E27FC236}">
                <a16:creationId xmlns:a16="http://schemas.microsoft.com/office/drawing/2014/main" id="{1AF6DB8C-0C4F-442B-9310-6E752A20A9A2}"/>
              </a:ext>
            </a:extLst>
          </p:cNvPr>
          <p:cNvSpPr/>
          <p:nvPr/>
        </p:nvSpPr>
        <p:spPr>
          <a:xfrm>
            <a:off x="1686754" y="5511884"/>
            <a:ext cx="1751124" cy="634752"/>
          </a:xfrm>
          <a:prstGeom prst="wave">
            <a:avLst>
              <a:gd name="adj1" fmla="val 12500"/>
              <a:gd name="adj2" fmla="val 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1990-2000</a:t>
            </a:r>
            <a:endParaRPr lang="en-IN" dirty="0"/>
          </a:p>
        </p:txBody>
      </p:sp>
      <p:sp>
        <p:nvSpPr>
          <p:cNvPr id="18" name="Wave 17">
            <a:extLst>
              <a:ext uri="{FF2B5EF4-FFF2-40B4-BE49-F238E27FC236}">
                <a16:creationId xmlns:a16="http://schemas.microsoft.com/office/drawing/2014/main" id="{075A8974-630E-4672-B8CC-568C7DB35997}"/>
              </a:ext>
            </a:extLst>
          </p:cNvPr>
          <p:cNvSpPr/>
          <p:nvPr/>
        </p:nvSpPr>
        <p:spPr>
          <a:xfrm>
            <a:off x="1674549" y="6105250"/>
            <a:ext cx="1775534" cy="634752"/>
          </a:xfrm>
          <a:prstGeom prst="wave">
            <a:avLst>
              <a:gd name="adj1" fmla="val 12500"/>
              <a:gd name="adj2" fmla="val 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2010’s</a:t>
            </a: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0535FC-4474-426B-BFB0-889716281EC8}"/>
              </a:ext>
            </a:extLst>
          </p:cNvPr>
          <p:cNvSpPr/>
          <p:nvPr/>
        </p:nvSpPr>
        <p:spPr>
          <a:xfrm>
            <a:off x="4199137" y="1393794"/>
            <a:ext cx="3897297" cy="5573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Invention of Modern Computer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60B5B-7AEF-40AA-AFB8-4A8FB7FD7EE2}"/>
              </a:ext>
            </a:extLst>
          </p:cNvPr>
          <p:cNvSpPr/>
          <p:nvPr/>
        </p:nvSpPr>
        <p:spPr>
          <a:xfrm>
            <a:off x="4199136" y="1994815"/>
            <a:ext cx="3897297" cy="540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Statistics</a:t>
            </a:r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C258FD-79F9-4DE5-A86A-70D83D58FD7D}"/>
              </a:ext>
            </a:extLst>
          </p:cNvPr>
          <p:cNvSpPr/>
          <p:nvPr/>
        </p:nvSpPr>
        <p:spPr>
          <a:xfrm>
            <a:off x="4199135" y="2590287"/>
            <a:ext cx="3897297" cy="557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B0D5D9E-0B13-4139-B273-2FD113861F26}"/>
              </a:ext>
            </a:extLst>
          </p:cNvPr>
          <p:cNvSpPr/>
          <p:nvPr/>
        </p:nvSpPr>
        <p:spPr>
          <a:xfrm>
            <a:off x="4199134" y="3202324"/>
            <a:ext cx="3897297" cy="562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Birth of Artificial </a:t>
            </a:r>
            <a:r>
              <a:rPr lang="en-US" dirty="0" err="1"/>
              <a:t>Intellegence</a:t>
            </a:r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FD9A72-D385-4B44-B573-396F22F350D3}"/>
              </a:ext>
            </a:extLst>
          </p:cNvPr>
          <p:cNvSpPr/>
          <p:nvPr/>
        </p:nvSpPr>
        <p:spPr>
          <a:xfrm>
            <a:off x="4199134" y="3825945"/>
            <a:ext cx="3897296" cy="562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processing</a:t>
            </a:r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E3F68BB-A2F8-4498-AB3C-5EF10F31F8B0}"/>
              </a:ext>
            </a:extLst>
          </p:cNvPr>
          <p:cNvSpPr/>
          <p:nvPr/>
        </p:nvSpPr>
        <p:spPr>
          <a:xfrm>
            <a:off x="4199134" y="4449566"/>
            <a:ext cx="3897296" cy="540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6D82B49-8EAD-4B7E-82F8-8662D79A813D}"/>
              </a:ext>
            </a:extLst>
          </p:cNvPr>
          <p:cNvSpPr/>
          <p:nvPr/>
        </p:nvSpPr>
        <p:spPr>
          <a:xfrm>
            <a:off x="4199134" y="5053408"/>
            <a:ext cx="3897296" cy="532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Robotics</a:t>
            </a:r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6FF96FF-8857-424D-BD15-BE6FB4AE53D0}"/>
              </a:ext>
            </a:extLst>
          </p:cNvPr>
          <p:cNvSpPr/>
          <p:nvPr/>
        </p:nvSpPr>
        <p:spPr>
          <a:xfrm>
            <a:off x="4199133" y="5654042"/>
            <a:ext cx="3897296" cy="51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Mining / Data Science</a:t>
            </a:r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C2B018D-8637-4964-8141-84D0BC060833}"/>
              </a:ext>
            </a:extLst>
          </p:cNvPr>
          <p:cNvSpPr/>
          <p:nvPr/>
        </p:nvSpPr>
        <p:spPr>
          <a:xfrm>
            <a:off x="4199133" y="6238497"/>
            <a:ext cx="3897296" cy="517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2B98B-0EC1-49C6-BDCD-C2944640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948" y="1010876"/>
            <a:ext cx="34480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933B5E-E9C6-4E36-BBD4-C38910E5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8" y="904250"/>
            <a:ext cx="10698068" cy="5820587"/>
          </a:xfrm>
          <a:prstGeom prst="rect">
            <a:avLst/>
          </a:prstGeom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01AF143E-7F74-4752-9747-2AF5956CE592}"/>
              </a:ext>
            </a:extLst>
          </p:cNvPr>
          <p:cNvSpPr/>
          <p:nvPr/>
        </p:nvSpPr>
        <p:spPr>
          <a:xfrm>
            <a:off x="3586577" y="133163"/>
            <a:ext cx="4261283" cy="674703"/>
          </a:xfrm>
          <a:prstGeom prst="round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TYPES OF AI</a:t>
            </a:r>
            <a:endParaRPr lang="en-IN" sz="3200" b="1" dirty="0">
              <a:solidFill>
                <a:srgbClr val="FFFF00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13BE476-9A1A-4A3F-852D-E5339DB63260}"/>
              </a:ext>
            </a:extLst>
          </p:cNvPr>
          <p:cNvSpPr/>
          <p:nvPr/>
        </p:nvSpPr>
        <p:spPr>
          <a:xfrm>
            <a:off x="2956261" y="4756209"/>
            <a:ext cx="1420427" cy="623657"/>
          </a:xfrm>
          <a:prstGeom prst="wedgeRectCallou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ALEXA PLAY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DESPACITO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92F2101-8BC8-49DC-ACDF-4DF6EAE9445F}"/>
              </a:ext>
            </a:extLst>
          </p:cNvPr>
          <p:cNvSpPr/>
          <p:nvPr/>
        </p:nvSpPr>
        <p:spPr>
          <a:xfrm>
            <a:off x="2956260" y="5729425"/>
            <a:ext cx="1420427" cy="623657"/>
          </a:xfrm>
          <a:prstGeom prst="wedgeRectCallou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ALEXA! What is the status of traffic near by me?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DB4C3905-7D80-4635-BB7E-A67A0DAAD3AB}"/>
              </a:ext>
            </a:extLst>
          </p:cNvPr>
          <p:cNvSpPr/>
          <p:nvPr/>
        </p:nvSpPr>
        <p:spPr>
          <a:xfrm>
            <a:off x="4563122" y="4163626"/>
            <a:ext cx="798991" cy="825623"/>
          </a:xfrm>
          <a:prstGeom prst="cloudCallou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WEAK AI</a:t>
            </a:r>
            <a:endParaRPr lang="en-IN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5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6B8E0F6-6FA8-4B21-A7A4-908545051FB0}"/>
              </a:ext>
            </a:extLst>
          </p:cNvPr>
          <p:cNvSpPr/>
          <p:nvPr/>
        </p:nvSpPr>
        <p:spPr>
          <a:xfrm>
            <a:off x="2212208" y="0"/>
            <a:ext cx="7252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CURRENT STATUS OF A.I.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58DF4D-A330-4AB0-88D3-C257D4710C44}"/>
              </a:ext>
            </a:extLst>
          </p:cNvPr>
          <p:cNvSpPr/>
          <p:nvPr/>
        </p:nvSpPr>
        <p:spPr>
          <a:xfrm>
            <a:off x="399496" y="1944210"/>
            <a:ext cx="1686757" cy="6036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Mobile phones</a:t>
            </a:r>
          </a:p>
          <a:p>
            <a:pPr algn="ctr"/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(Siri/Cortana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5C95C1-C11C-47D2-B506-83C7D90AD95E}"/>
              </a:ext>
            </a:extLst>
          </p:cNvPr>
          <p:cNvSpPr/>
          <p:nvPr/>
        </p:nvSpPr>
        <p:spPr>
          <a:xfrm>
            <a:off x="3202715" y="1855433"/>
            <a:ext cx="1597980" cy="6924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Video Games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Characters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9DCA37C-4738-4D35-A91B-98708554BB2C}"/>
              </a:ext>
            </a:extLst>
          </p:cNvPr>
          <p:cNvSpPr/>
          <p:nvPr/>
        </p:nvSpPr>
        <p:spPr>
          <a:xfrm>
            <a:off x="6241002" y="1855433"/>
            <a:ext cx="1500326" cy="6036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GPS/Voice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238753-B286-49E3-B07A-4EF2BFC4AE78}"/>
              </a:ext>
            </a:extLst>
          </p:cNvPr>
          <p:cNvSpPr/>
          <p:nvPr/>
        </p:nvSpPr>
        <p:spPr>
          <a:xfrm>
            <a:off x="9464899" y="1890944"/>
            <a:ext cx="1162975" cy="6036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Robotics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448D1-2FF9-4C3D-A914-BCCA8C20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2839189"/>
            <a:ext cx="2024109" cy="2471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4E26C-E76D-463B-B21C-8C66A746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04" y="2839143"/>
            <a:ext cx="2152650" cy="2471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BC247-C96A-46C6-9C8F-05B866AD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30" y="2774965"/>
            <a:ext cx="2290439" cy="2535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EEB9A4-1391-4755-B5E1-ABCFE930D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12360" y="2774965"/>
            <a:ext cx="2290440" cy="25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5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8798E-A32C-40B4-BBB2-25F3B9C36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403" y="4011847"/>
            <a:ext cx="4501796" cy="2533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B53A7E-8491-41CF-AB7D-106868E3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666" y="4116299"/>
            <a:ext cx="4123080" cy="231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129EA-1651-46A5-A144-81B2DAAD9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744" y="9710"/>
            <a:ext cx="3693111" cy="3693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45123-4FBE-4107-8D1B-6B40CD885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521" y="0"/>
            <a:ext cx="5647370" cy="355994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BEE77-BB99-4380-869B-78E0A6618CDC}"/>
              </a:ext>
            </a:extLst>
          </p:cNvPr>
          <p:cNvSpPr/>
          <p:nvPr/>
        </p:nvSpPr>
        <p:spPr>
          <a:xfrm>
            <a:off x="2933700" y="3559946"/>
            <a:ext cx="2057400" cy="28575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Finance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74D9B5-93AE-4D0B-B2AF-CCC98FA5A910}"/>
              </a:ext>
            </a:extLst>
          </p:cNvPr>
          <p:cNvSpPr/>
          <p:nvPr/>
        </p:nvSpPr>
        <p:spPr>
          <a:xfrm>
            <a:off x="3156149" y="6431696"/>
            <a:ext cx="1695450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Manufacturing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C0E0DD-916B-4EED-8174-82F97128D7EB}"/>
              </a:ext>
            </a:extLst>
          </p:cNvPr>
          <p:cNvSpPr/>
          <p:nvPr/>
        </p:nvSpPr>
        <p:spPr>
          <a:xfrm>
            <a:off x="9258300" y="3702821"/>
            <a:ext cx="1066801" cy="27060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/>
                </a:solidFill>
              </a:rPr>
              <a:t>Startups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B8A02F-EEB5-4ADC-B4F2-00879E7FF3CD}"/>
              </a:ext>
            </a:extLst>
          </p:cNvPr>
          <p:cNvSpPr/>
          <p:nvPr/>
        </p:nvSpPr>
        <p:spPr>
          <a:xfrm>
            <a:off x="9091612" y="6544989"/>
            <a:ext cx="1400175" cy="30330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Companies</a:t>
            </a:r>
          </a:p>
        </p:txBody>
      </p:sp>
    </p:spTree>
    <p:extLst>
      <p:ext uri="{BB962C8B-B14F-4D97-AF65-F5344CB8AC3E}">
        <p14:creationId xmlns:p14="http://schemas.microsoft.com/office/powerpoint/2010/main" val="40418916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10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4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6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7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783</TotalTime>
  <Words>486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17</vt:i4>
      </vt:variant>
    </vt:vector>
  </HeadingPairs>
  <TitlesOfParts>
    <vt:vector size="41" baseType="lpstr">
      <vt:lpstr>Algerian</vt:lpstr>
      <vt:lpstr>Arial</vt:lpstr>
      <vt:lpstr>Bookman Old Style</vt:lpstr>
      <vt:lpstr>Calibri</vt:lpstr>
      <vt:lpstr>Calibri Light</vt:lpstr>
      <vt:lpstr>Corbel</vt:lpstr>
      <vt:lpstr>Franklin Gothic Book</vt:lpstr>
      <vt:lpstr>Gill Sans MT</vt:lpstr>
      <vt:lpstr>Impact</vt:lpstr>
      <vt:lpstr>Rockwell</vt:lpstr>
      <vt:lpstr>Trebuchet MS</vt:lpstr>
      <vt:lpstr>Tw Cen MT</vt:lpstr>
      <vt:lpstr>Wingdings</vt:lpstr>
      <vt:lpstr>Wingdings 3</vt:lpstr>
      <vt:lpstr>Circuit</vt:lpstr>
      <vt:lpstr>Office Theme</vt:lpstr>
      <vt:lpstr>Badge</vt:lpstr>
      <vt:lpstr>Berlin</vt:lpstr>
      <vt:lpstr>Facet</vt:lpstr>
      <vt:lpstr>Basis</vt:lpstr>
      <vt:lpstr>Damask</vt:lpstr>
      <vt:lpstr>1_Office Theme</vt:lpstr>
      <vt:lpstr>Celestial</vt:lpstr>
      <vt:lpstr>Crop</vt:lpstr>
      <vt:lpstr>PowerPoint Presentation</vt:lpstr>
      <vt:lpstr>PowerPoint Presentation</vt:lpstr>
      <vt:lpstr>contents:-</vt:lpstr>
      <vt:lpstr>DEFINATION OF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kishan rai</dc:creator>
  <cp:lastModifiedBy>kishan rai</cp:lastModifiedBy>
  <cp:revision>91</cp:revision>
  <dcterms:created xsi:type="dcterms:W3CDTF">2020-01-24T14:21:57Z</dcterms:created>
  <dcterms:modified xsi:type="dcterms:W3CDTF">2021-02-16T15:50:23Z</dcterms:modified>
  <cp:category>Technology</cp:category>
</cp:coreProperties>
</file>